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9" r:id="rId3"/>
    <p:sldId id="269" r:id="rId4"/>
    <p:sldId id="270" r:id="rId5"/>
    <p:sldId id="274" r:id="rId6"/>
    <p:sldId id="278" r:id="rId7"/>
    <p:sldId id="257" r:id="rId8"/>
    <p:sldId id="271" r:id="rId9"/>
    <p:sldId id="264" r:id="rId10"/>
    <p:sldId id="258" r:id="rId11"/>
    <p:sldId id="275" r:id="rId12"/>
    <p:sldId id="260" r:id="rId13"/>
    <p:sldId id="261" r:id="rId14"/>
    <p:sldId id="262" r:id="rId15"/>
    <p:sldId id="272" r:id="rId16"/>
    <p:sldId id="280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5A168-BA64-62A1-DB0F-16C9ED98E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75B37F-3E08-F667-394B-7322E3034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4FD5BA-2567-3FE0-C9AD-D49C6A8E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B7E3-6C23-41D1-9C6B-7CD2178E9E5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0FE51-84E6-340E-6B2E-365EB153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8C51C-F116-3C3D-CB87-63DA2345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F768-4907-4D86-BCD8-EFC21D724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6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9CF61-381D-146C-E2E9-C2795ED1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A91107-4961-08B2-76FB-342511E41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73D8E-CF9C-D6A1-35E0-11BAC8B1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B7E3-6C23-41D1-9C6B-7CD2178E9E5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A746A7-728A-577A-E073-B9BC9485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7BB51-0D3D-44A9-CE2D-F176D27D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F768-4907-4D86-BCD8-EFC21D724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4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1BA838-178D-7160-192C-517A9A05B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7CDF32-4C65-EEDA-7A0C-3CB3D9E95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75624-B087-DA3C-7CDC-1DED3700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B7E3-6C23-41D1-9C6B-7CD2178E9E5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D5A54-98B1-3445-BDC4-464BEF20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834C87-46B0-C010-0732-B7A392C9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F768-4907-4D86-BCD8-EFC21D724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97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36A90-C67F-FC30-4BE9-C9DC70CA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2CE845-CA43-20DA-765E-A7572E653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0B25E-A743-59DA-42F6-8D294C63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B7E3-6C23-41D1-9C6B-7CD2178E9E5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DD12B8-E661-4D7C-FA83-A26C434E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2D70AF-6814-205A-5DA1-43BBCEDF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F768-4907-4D86-BCD8-EFC21D724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4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E21C-CAF3-D3B9-73A7-005A2EE1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6F3F7-ACAE-21CD-0E0C-2483F2EE9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9031F-A50A-5778-1352-1DB8B7A8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B7E3-6C23-41D1-9C6B-7CD2178E9E5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BFFF3-CD60-420F-6872-B79F3B49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900A2-941C-53C5-8084-0040CEB0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F768-4907-4D86-BCD8-EFC21D724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3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AA42E-F46C-20D0-8BB5-6877CCA2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3909ED-2EC3-B0A2-C4C6-FEC93DA1E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08A46D-5AED-29DB-A4DB-DD57E0C2D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B3E734-976C-1DEB-1BD0-F2580771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B7E3-6C23-41D1-9C6B-7CD2178E9E5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181D87-6A0A-ABCE-AEBB-E6F98C11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6CA24F-421F-7DF4-7A5F-0EA7E231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F768-4907-4D86-BCD8-EFC21D724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5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D6364-1C49-907A-810D-D3B19282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06E69D-4313-BC3F-2A06-E417EFA73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65942-9B6A-74E3-5587-F060E7D72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19C12B-88DB-BCA5-D53F-2A40C3B1B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035A66-9971-F5EF-D5E2-32A0272EF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FA7B6B-8F17-F83C-3AC9-07C28C1D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B7E3-6C23-41D1-9C6B-7CD2178E9E5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D015A5-4B90-C101-19A8-3E8631F7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C144A6-9997-13D5-0F87-FBDDF3A8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F768-4907-4D86-BCD8-EFC21D724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3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29C9-F5FB-4F41-37C8-415E5393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8E5626-0D1D-9154-1CC4-484301D9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B7E3-6C23-41D1-9C6B-7CD2178E9E5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1DEBA3-3DF0-1A1C-26BA-94511A9A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ECFFE0-357A-3D90-AD3B-0525CF39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F768-4907-4D86-BCD8-EFC21D724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9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92CDDF-CE04-7EA2-58E9-F6C858B5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B7E3-6C23-41D1-9C6B-7CD2178E9E5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E85D22-FCAA-76AC-1D67-0D8DB3F5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4EEB57-49C4-4C34-9BE8-C016B2AB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F768-4907-4D86-BCD8-EFC21D724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4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3A030-5BDB-6AAB-3B36-0BC5D7B7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D0D9F-AB2C-EE10-7196-289A09FF2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E76734-5DA1-E40E-8D75-262089FB6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8668C3-BF9B-BDC4-12D6-1D2C2373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B7E3-6C23-41D1-9C6B-7CD2178E9E5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9E669A-0F01-41A2-A37E-6D1C2CED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40B9C3-7790-BBF1-9A4D-A3B19E2F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F768-4907-4D86-BCD8-EFC21D724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0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2AFB9-C239-C066-7AA8-5A5AF6DB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048601-8ABF-0C88-8BD6-27DD28CD0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07306A-A9C4-4045-8B17-B7ABFC5D1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09A1B5-93FF-8A23-8CCE-42A322FE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B7E3-6C23-41D1-9C6B-7CD2178E9E5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716C61-D3C2-C1E3-A2CC-26B53DEF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3F9D02-33D7-DF96-527B-C18FB72F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F768-4907-4D86-BCD8-EFC21D724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3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A8D41-9C75-2637-8ADD-96908917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137B3E-3C6D-B84B-0E24-29DF22212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E0286-3C59-95C0-E08D-A428A82D6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8B7E3-6C23-41D1-9C6B-7CD2178E9E5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B5C60-6B6B-34BD-BADB-8E3D72B5D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89656-60BD-2E46-AD88-D5B00184D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BF768-4907-4D86-BCD8-EFC21D724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1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3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357BF-C8C2-FECE-8CF5-E0419CFD2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899" y="1584452"/>
            <a:ext cx="11401064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 </a:t>
            </a:r>
            <a:br>
              <a:rPr lang="ru-RU" dirty="0">
                <a:latin typeface="+mn-lt"/>
              </a:rPr>
            </a:br>
            <a:r>
              <a:rPr lang="ru-RU" sz="3100" b="1" dirty="0">
                <a:solidFill>
                  <a:srgbClr val="FF0000"/>
                </a:solidFill>
                <a:latin typeface="+mn-lt"/>
              </a:rPr>
              <a:t>«Гроза двенадцатого года настала…»                  </a:t>
            </a:r>
            <a:br>
              <a:rPr lang="ru-RU" sz="3100" b="1" dirty="0">
                <a:solidFill>
                  <a:srgbClr val="FF0000"/>
                </a:solidFill>
                <a:latin typeface="+mn-lt"/>
              </a:rPr>
            </a:br>
            <a:r>
              <a:rPr lang="ru-RU" sz="3100" b="1" dirty="0">
                <a:solidFill>
                  <a:srgbClr val="FF0000"/>
                </a:solidFill>
                <a:latin typeface="+mn-lt"/>
              </a:rPr>
              <a:t>Отражение событий Отечественной войны 1812 года                                   в судьбах жителей прихода Казанского Храма,                                                     что в деревне Горбово Рузского уезда</a:t>
            </a:r>
            <a:br>
              <a:rPr lang="ru-RU" sz="3100" b="1" dirty="0">
                <a:solidFill>
                  <a:srgbClr val="FF0000"/>
                </a:solidFill>
                <a:latin typeface="+mn-lt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CDCEF5-090C-F461-0B5C-E36FC1825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0917" y="4307942"/>
            <a:ext cx="9144000" cy="2219023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b="1" dirty="0"/>
              <a:t>Авторы:</a:t>
            </a:r>
            <a:r>
              <a:rPr lang="ru-RU" dirty="0"/>
              <a:t> Ивочкин Тимур Евгеньевич, 9 класс</a:t>
            </a:r>
          </a:p>
          <a:p>
            <a:pPr algn="r">
              <a:spcBef>
                <a:spcPts val="0"/>
              </a:spcBef>
            </a:pPr>
            <a:r>
              <a:rPr lang="ru-RU" dirty="0" err="1"/>
              <a:t>Гасанкадиева</a:t>
            </a:r>
            <a:r>
              <a:rPr lang="ru-RU" dirty="0"/>
              <a:t> Камилла Артуровна,</a:t>
            </a:r>
          </a:p>
          <a:p>
            <a:pPr algn="r">
              <a:spcBef>
                <a:spcPts val="0"/>
              </a:spcBef>
            </a:pPr>
            <a:r>
              <a:rPr lang="ru-RU" dirty="0"/>
              <a:t>Гусев Георгий Константинович, 10 класс</a:t>
            </a:r>
          </a:p>
          <a:p>
            <a:pPr algn="r">
              <a:spcBef>
                <a:spcPts val="0"/>
              </a:spcBef>
            </a:pPr>
            <a:r>
              <a:rPr lang="ru-RU" dirty="0"/>
              <a:t>МАОУ «Гимназия № 1 г. Рузы», </a:t>
            </a:r>
          </a:p>
          <a:p>
            <a:pPr algn="r">
              <a:spcBef>
                <a:spcPts val="0"/>
              </a:spcBef>
            </a:pPr>
            <a:r>
              <a:rPr lang="ru-RU" b="1" dirty="0"/>
              <a:t>Руководитель: </a:t>
            </a:r>
            <a:r>
              <a:rPr lang="ru-RU" dirty="0"/>
              <a:t>Ветлянских Марина Васильевна,</a:t>
            </a:r>
          </a:p>
          <a:p>
            <a:pPr algn="r">
              <a:spcBef>
                <a:spcPts val="0"/>
              </a:spcBef>
            </a:pPr>
            <a:r>
              <a:rPr lang="ru-RU" dirty="0"/>
              <a:t>учитель русского языка и литературы 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51178-5308-3D92-2815-61BD83DD1EE0}"/>
              </a:ext>
            </a:extLst>
          </p:cNvPr>
          <p:cNvSpPr txBox="1"/>
          <p:nvPr/>
        </p:nvSpPr>
        <p:spPr>
          <a:xfrm>
            <a:off x="5604077" y="424883"/>
            <a:ext cx="6094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dirty="0"/>
              <a:t>Отечество – 2025 год </a:t>
            </a:r>
            <a:br>
              <a:rPr lang="ru-RU" sz="2000" b="1" dirty="0"/>
            </a:br>
            <a:r>
              <a:rPr lang="ru-RU" sz="2000" b="1" dirty="0"/>
              <a:t>Номинация: Летопись родного края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FE609A-7CDE-7CF4-57FC-843EBFED66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13" y="3537223"/>
            <a:ext cx="3726444" cy="274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521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D7B7DFB-4A47-2D90-5873-53B532BE98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330531" y="-1330532"/>
            <a:ext cx="6876476" cy="9537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82251-30D5-AEEB-B3A0-4A853248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539" y="2775455"/>
            <a:ext cx="2654461" cy="13255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Памятный знак на Бородинском поле «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Смоленскому и Московскому ополчениям</a:t>
            </a:r>
            <a:r>
              <a:rPr lang="ru-RU" sz="2800" b="1" dirty="0">
                <a:latin typeface="+mn-lt"/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07AB68-FDFA-1D35-7617-1E6694C03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0041" y="3911238"/>
            <a:ext cx="2873879" cy="279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AED1A318-8A43-6FDE-DA04-8C2FFF12D46C}"/>
              </a:ext>
            </a:extLst>
          </p:cNvPr>
          <p:cNvSpPr/>
          <p:nvPr/>
        </p:nvSpPr>
        <p:spPr>
          <a:xfrm rot="1848746">
            <a:off x="5371489" y="4310085"/>
            <a:ext cx="342861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6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F41822-4513-4C33-05A8-533A574349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2463" y="276400"/>
            <a:ext cx="10032672" cy="593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EAFC28-024E-DEBA-F39A-643B938FF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28306">
            <a:off x="7586151" y="1158773"/>
            <a:ext cx="4029929" cy="5182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6B8363-3E4C-6600-5669-D6949A0CD1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91" y="88725"/>
            <a:ext cx="2812083" cy="265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59B498-8327-813B-11B2-FAFACFEBF4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90" y="0"/>
            <a:ext cx="10967947" cy="693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B79401-9273-339A-4445-FD42F88F5E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71395">
            <a:off x="2109378" y="1347527"/>
            <a:ext cx="2937284" cy="317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72740-F3EE-6594-8212-15ED0777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44" y="411424"/>
            <a:ext cx="10515600" cy="1325563"/>
          </a:xfrm>
        </p:spPr>
        <p:txBody>
          <a:bodyPr/>
          <a:lstStyle/>
          <a:p>
            <a:r>
              <a:rPr lang="ru-RU" b="1" dirty="0">
                <a:latin typeface="+mn-lt"/>
              </a:rPr>
              <a:t>1812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96D6CC75-53BA-BA3E-DD7C-BD9D272E5D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09" y="98274"/>
            <a:ext cx="4259483" cy="6683108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AEFA93E-8F1C-4484-A2C8-73ED42B358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256" y="83738"/>
            <a:ext cx="4551744" cy="6686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84652F-E487-0125-2BA6-D317734ADA71}"/>
              </a:ext>
            </a:extLst>
          </p:cNvPr>
          <p:cNvSpPr txBox="1"/>
          <p:nvPr/>
        </p:nvSpPr>
        <p:spPr>
          <a:xfrm>
            <a:off x="4174247" y="5121014"/>
            <a:ext cx="61541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Родилось       </a:t>
            </a:r>
            <a:r>
              <a:rPr lang="ru-RU" sz="2800" b="1" dirty="0"/>
              <a:t>27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Погребено     </a:t>
            </a:r>
            <a:r>
              <a:rPr lang="ru-RU" sz="2800" b="1" dirty="0"/>
              <a:t>34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Супружеств   </a:t>
            </a:r>
            <a:r>
              <a:rPr lang="ru-RU" sz="2800" b="1" dirty="0"/>
              <a:t>9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0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6BC65269-E796-7C9B-7C6F-8C5A7F9841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107" y="103553"/>
            <a:ext cx="4575053" cy="675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7049879-E0D4-C0BD-2385-C2C74F22E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535" y="3852064"/>
            <a:ext cx="1787856" cy="128625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Родилось </a:t>
            </a:r>
          </a:p>
          <a:p>
            <a:r>
              <a:rPr lang="ru-RU" dirty="0">
                <a:solidFill>
                  <a:srgbClr val="002060"/>
                </a:solidFill>
              </a:rPr>
              <a:t>в 1813 г.</a:t>
            </a:r>
          </a:p>
          <a:p>
            <a:r>
              <a:rPr lang="ru-RU" dirty="0">
                <a:solidFill>
                  <a:srgbClr val="002060"/>
                </a:solidFill>
              </a:rPr>
              <a:t>8 человек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5812391D-6A6C-3D85-10DB-CCF6C956D4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60" y="-136877"/>
            <a:ext cx="4681182" cy="69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C2486DF3-B943-5E94-81D6-9D45F5D3DDB3}"/>
              </a:ext>
            </a:extLst>
          </p:cNvPr>
          <p:cNvSpPr/>
          <p:nvPr/>
        </p:nvSpPr>
        <p:spPr>
          <a:xfrm rot="2198182">
            <a:off x="-41271" y="3023677"/>
            <a:ext cx="1503791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4F5CDCE2-3CB2-EAB8-9BB6-DCB6338A64F6}"/>
              </a:ext>
            </a:extLst>
          </p:cNvPr>
          <p:cNvSpPr/>
          <p:nvPr/>
        </p:nvSpPr>
        <p:spPr>
          <a:xfrm rot="20633036" flipH="1">
            <a:off x="8775510" y="6015352"/>
            <a:ext cx="2725323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8504AFB8-0B92-A13F-DA47-D2EB8DBA71B4}"/>
              </a:ext>
            </a:extLst>
          </p:cNvPr>
          <p:cNvSpPr txBox="1">
            <a:spLocks/>
          </p:cNvSpPr>
          <p:nvPr/>
        </p:nvSpPr>
        <p:spPr>
          <a:xfrm>
            <a:off x="10454965" y="1477652"/>
            <a:ext cx="1787856" cy="127722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F0000"/>
                </a:solidFill>
              </a:rPr>
              <a:t>Померло </a:t>
            </a:r>
          </a:p>
          <a:p>
            <a:r>
              <a:rPr lang="ru-RU" dirty="0">
                <a:solidFill>
                  <a:srgbClr val="FF0000"/>
                </a:solidFill>
              </a:rPr>
              <a:t>в 1813 г.</a:t>
            </a:r>
          </a:p>
          <a:p>
            <a:r>
              <a:rPr lang="ru-RU" dirty="0">
                <a:solidFill>
                  <a:srgbClr val="FF0000"/>
                </a:solidFill>
              </a:rPr>
              <a:t>74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0113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C3F18-43CE-4D8E-B47E-941410FF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46" y="1130669"/>
            <a:ext cx="42471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n-lt"/>
              </a:rPr>
              <a:t>В Горбовском Казанском приходе </a:t>
            </a:r>
            <a:r>
              <a:rPr lang="ru-RU" sz="3600" b="1" dirty="0">
                <a:latin typeface="+mn-lt"/>
              </a:rPr>
              <a:t>венчано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в 1813 году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solidFill>
                  <a:srgbClr val="FF0000"/>
                </a:solidFill>
                <a:latin typeface="+mn-lt"/>
              </a:rPr>
              <a:t>13 супружеств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CBFEEE-4F4F-F916-77A1-6F927E2DBB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884" y="0"/>
            <a:ext cx="437929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77B728C7-AAB4-5BCA-BE5F-B4F169AE1A9F}"/>
              </a:ext>
            </a:extLst>
          </p:cNvPr>
          <p:cNvSpPr/>
          <p:nvPr/>
        </p:nvSpPr>
        <p:spPr>
          <a:xfrm flipH="1">
            <a:off x="10300964" y="3909698"/>
            <a:ext cx="135232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279FC1DA-1B46-9CF4-5558-2B0CE616AE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0341" y="894391"/>
            <a:ext cx="6298926" cy="4724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0C0B9FE-9BDC-9F3C-0965-E06411A68E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6538924" y="1341888"/>
            <a:ext cx="6529829" cy="3981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F3B04-BC24-6BC0-CC94-B738ACA0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414" y="1153564"/>
            <a:ext cx="7301616" cy="117174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О сожжённых неприятелем 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селениях для принятия 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скорейших мер к их 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восстановлению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DBFDF-FD61-6E8F-EE93-04728AC5BB1B}"/>
              </a:ext>
            </a:extLst>
          </p:cNvPr>
          <p:cNvSpPr txBox="1"/>
          <p:nvPr/>
        </p:nvSpPr>
        <p:spPr>
          <a:xfrm>
            <a:off x="5368849" y="4694321"/>
            <a:ext cx="2306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Не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обустроены</a:t>
            </a:r>
          </a:p>
        </p:txBody>
      </p:sp>
    </p:spTree>
    <p:extLst>
      <p:ext uri="{BB962C8B-B14F-4D97-AF65-F5344CB8AC3E}">
        <p14:creationId xmlns:p14="http://schemas.microsoft.com/office/powerpoint/2010/main" val="285418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E75C3A0-5571-AD08-E0AE-9CB3D9131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8199" y="0"/>
            <a:ext cx="6626695" cy="147618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/>
              <a:t>Выплаты </a:t>
            </a:r>
          </a:p>
          <a:p>
            <a:pPr algn="ctr">
              <a:spcBef>
                <a:spcPts val="0"/>
              </a:spcBef>
            </a:pPr>
            <a:r>
              <a:rPr lang="ru-RU" dirty="0" err="1"/>
              <a:t>священноцерковнослужителям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у коих одни только имения </a:t>
            </a:r>
            <a:r>
              <a:rPr lang="ru-RU" dirty="0">
                <a:solidFill>
                  <a:srgbClr val="FF0000"/>
                </a:solidFill>
              </a:rPr>
              <a:t>разграблены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79CD903-5B6E-887D-FF7E-604531C556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26" y="1613635"/>
            <a:ext cx="6115047" cy="4998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7CEB4F3-5470-980F-A70D-D34D7EDB0E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726" y="120866"/>
            <a:ext cx="4819647" cy="6490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C55BFFD2-E4A2-4E9D-CA68-2721BD1E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34524" y="-165786"/>
            <a:ext cx="5955633" cy="823912"/>
          </a:xfrm>
        </p:spPr>
        <p:txBody>
          <a:bodyPr>
            <a:normAutofit/>
          </a:bodyPr>
          <a:lstStyle/>
          <a:p>
            <a:r>
              <a:rPr lang="ru-RU" dirty="0"/>
              <a:t>«Ратникам </a:t>
            </a:r>
            <a:r>
              <a:rPr lang="ru-RU" dirty="0">
                <a:solidFill>
                  <a:schemeClr val="bg1"/>
                </a:solidFill>
              </a:rPr>
              <a:t>... прошу те медали выдать»</a:t>
            </a:r>
          </a:p>
        </p:txBody>
      </p:sp>
    </p:spTree>
    <p:extLst>
      <p:ext uri="{BB962C8B-B14F-4D97-AF65-F5344CB8AC3E}">
        <p14:creationId xmlns:p14="http://schemas.microsoft.com/office/powerpoint/2010/main" val="244014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4602B-038D-08CE-F6B9-780642C8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741" y="673769"/>
            <a:ext cx="8453846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Благодарим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C919D-79FD-677E-EF2B-CE9C412E1A66}"/>
              </a:ext>
            </a:extLst>
          </p:cNvPr>
          <p:cNvSpPr txBox="1"/>
          <p:nvPr/>
        </p:nvSpPr>
        <p:spPr>
          <a:xfrm>
            <a:off x="843556" y="1999332"/>
            <a:ext cx="1003299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800" b="1" dirty="0">
                <a:solidFill>
                  <a:srgbClr val="FF0000"/>
                </a:solidFill>
              </a:rPr>
              <a:t>научного сотрудника </a:t>
            </a:r>
            <a:r>
              <a:rPr lang="ru-RU" sz="2800" b="1" dirty="0"/>
              <a:t>Рузского краеведческого музея Н.С. </a:t>
            </a:r>
            <a:r>
              <a:rPr lang="ru-RU" sz="2800" b="1" dirty="0" err="1"/>
              <a:t>Сентякову</a:t>
            </a:r>
            <a:r>
              <a:rPr lang="ru-RU" sz="2800" b="1" dirty="0"/>
              <a:t> за возможность консультирования по вопросам исследования, </a:t>
            </a:r>
          </a:p>
          <a:p>
            <a:pPr marL="342900" indent="-342900">
              <a:buFontTx/>
              <a:buChar char="-"/>
            </a:pPr>
            <a:r>
              <a:rPr lang="ru-RU" sz="2800" b="1" dirty="0">
                <a:solidFill>
                  <a:srgbClr val="FF0000"/>
                </a:solidFill>
              </a:rPr>
              <a:t>заведующую читальным залом </a:t>
            </a:r>
            <a:r>
              <a:rPr lang="ru-RU" sz="2800" b="1" dirty="0"/>
              <a:t>Рузской центральной библиотеки Н.М. Романченко за возможность работать с архивными </a:t>
            </a:r>
            <a:r>
              <a:rPr lang="ru-RU" sz="2800" b="1"/>
              <a:t>материалами учреждения, </a:t>
            </a:r>
            <a:endParaRPr lang="ru-RU" sz="2800" b="1" dirty="0"/>
          </a:p>
          <a:p>
            <a:pPr marL="342900" indent="-342900">
              <a:buFontTx/>
              <a:buChar char="-"/>
            </a:pPr>
            <a:r>
              <a:rPr lang="ru-RU" sz="2800" b="1" dirty="0">
                <a:solidFill>
                  <a:srgbClr val="FF0000"/>
                </a:solidFill>
              </a:rPr>
              <a:t>летописца Московской епархии </a:t>
            </a:r>
            <a:r>
              <a:rPr lang="ru-RU" sz="2800" b="1" dirty="0"/>
              <a:t>М.Б. Морозова – за помощь в работе с описями фондов ЦГА г. Москвы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3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B89E69D-1FF2-ADF7-DC5A-752B1EADF925}"/>
              </a:ext>
            </a:extLst>
          </p:cNvPr>
          <p:cNvSpPr txBox="1"/>
          <p:nvPr/>
        </p:nvSpPr>
        <p:spPr>
          <a:xfrm>
            <a:off x="3596832" y="550163"/>
            <a:ext cx="6331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https://matushka-zastupnitsa.ru/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 descr="Изображение выглядит как текст, снимок экрана, небо, церков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D31662-62F6-4AEE-EE03-A910DB5267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87" y="147765"/>
            <a:ext cx="11829625" cy="6332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 выглядит как текст, дерево, снимок экрана, неб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E78423-8100-9979-7E4B-65936C9664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86" y="113221"/>
            <a:ext cx="11829625" cy="6367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 descr="Изображение выглядит как текс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10E7359-EF64-F45B-44EE-0C87E31134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85" y="167614"/>
            <a:ext cx="11829625" cy="629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7404F2-0B14-437C-8E53-D3F7DDC1B0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081" y="144162"/>
            <a:ext cx="6713838" cy="67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9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9DBE3-2921-46DB-59C8-437C7E12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9" y="457722"/>
            <a:ext cx="11743481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+mn-lt"/>
              </a:rPr>
              <a:t>Цель исследования - </a:t>
            </a:r>
            <a:r>
              <a:rPr lang="ru-RU" sz="3100" b="1" dirty="0">
                <a:solidFill>
                  <a:srgbClr val="FF0000"/>
                </a:solidFill>
                <a:latin typeface="+mn-lt"/>
              </a:rPr>
              <a:t>отражение событий Отечественной войны 1812 года в судьбах жителей прихода Казанского Храма, что в деревне Горбово Рузского уезда</a:t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B1F21-773C-ACF9-3F14-193909921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0664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Задачи:</a:t>
            </a:r>
          </a:p>
          <a:p>
            <a:r>
              <a:rPr lang="ru-RU" b="1" dirty="0">
                <a:solidFill>
                  <a:srgbClr val="FF0000"/>
                </a:solidFill>
              </a:rPr>
              <a:t>раскрыть роль </a:t>
            </a:r>
            <a:r>
              <a:rPr lang="ru-RU" b="1" dirty="0"/>
              <a:t>Московского народного ополчения, куда вошли, в частности, крестьяне прихода Казанского храма в с. Горбово, в Бородинском сражении;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проанализировать печатные материалы</a:t>
            </a:r>
            <a:r>
              <a:rPr lang="ru-RU" b="1" dirty="0"/>
              <a:t>, касаемые судьбы храма Казанской иконы Пресвятой Богородицы в с. Горбово и его прихожан в конкретный исторический период;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проследить судьбу </a:t>
            </a:r>
            <a:r>
              <a:rPr lang="ru-RU" b="1" dirty="0"/>
              <a:t>прихожан по архивным документам ЦГА г. Москвы, имеющим отношение к пребыванию войск французского императора Наполеона на территории Рузского уезда;</a:t>
            </a:r>
          </a:p>
          <a:p>
            <a:r>
              <a:rPr lang="ru-RU" b="1" dirty="0">
                <a:solidFill>
                  <a:srgbClr val="FF0000"/>
                </a:solidFill>
              </a:rPr>
              <a:t>систематизировать</a:t>
            </a:r>
            <a:r>
              <a:rPr lang="ru-RU" b="1" dirty="0"/>
              <a:t> собранный материал в таблицах и презентации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83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9DBE3-2921-46DB-59C8-437C7E12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7" y="5365388"/>
            <a:ext cx="11743481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Объект исследования </a:t>
            </a:r>
            <a:r>
              <a:rPr lang="ru-RU" sz="2400" b="1" dirty="0">
                <a:latin typeface="+mn-lt"/>
              </a:rPr>
              <a:t>– материалы, документы по истории прихода Казанского храма в с. Горбово Рузского района Московской области,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предмет исследования </a:t>
            </a:r>
            <a:r>
              <a:rPr lang="ru-RU" sz="2400" b="1" dirty="0">
                <a:latin typeface="+mn-lt"/>
              </a:rPr>
              <a:t>– влияние событий Отечественной войны 1812 г. на жизнь прихожан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B1F21-773C-ACF9-3F14-193909921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7" y="305945"/>
            <a:ext cx="11563108" cy="52267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Методы исторического исследования: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источниковедения:</a:t>
            </a:r>
            <a:r>
              <a:rPr lang="ru-RU" sz="2400" b="1" dirty="0"/>
              <a:t> изучение и анализ исторических источников, метрических книг и исповедных росписей, других дел в отделе хранения документов до 1917 г. ЦГА г. Москвы, Рузского краеведческого музея. архивный (работа с архивными материалами Рузской центральной библиотеки);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хронологический:</a:t>
            </a:r>
            <a:r>
              <a:rPr lang="ru-RU" sz="2400" b="1" dirty="0"/>
              <a:t> рассмотрение явлений и событий во временной последовательности;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наблюдения, отбора и анализа: </a:t>
            </a:r>
            <a:r>
              <a:rPr lang="ru-RU" sz="2400" b="1" dirty="0"/>
              <a:t>работа с записями метрических книг и исповедных росписей, другими архивными делами 1812-1816 гг. в ЦГА г. Москвы;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исторической реконструкции: </a:t>
            </a:r>
            <a:r>
              <a:rPr lang="ru-RU" sz="2400" b="1" dirty="0"/>
              <a:t>экспедиционная вылазка на Бородинское поле, на Семёновские (</a:t>
            </a:r>
            <a:r>
              <a:rPr lang="ru-RU" sz="2400" b="1" dirty="0" err="1"/>
              <a:t>Багратионовы</a:t>
            </a:r>
            <a:r>
              <a:rPr lang="ru-RU" sz="2400" b="1" dirty="0"/>
              <a:t>) флеши), интерпретация информации об участии ополченцев Московской военной силы в Бородинском сражении;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обобщения и систематизации </a:t>
            </a:r>
            <a:r>
              <a:rPr lang="ru-RU" sz="2400" b="1" dirty="0"/>
              <a:t>выявленных результатов: создание таблиц и презентации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84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2B1F21-773C-ACF9-3F14-193909921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248" y="101555"/>
            <a:ext cx="3023878" cy="1541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Методы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исследования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75E012-3DEB-C6D3-A0FC-89221A332E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468" y="3829733"/>
            <a:ext cx="3273476" cy="283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20B2D4-DBF4-71A7-D1AD-46F495D507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56" y="205005"/>
            <a:ext cx="4106301" cy="30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2044B1-49AA-CC82-2D32-40B7223BC8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5070" y="217824"/>
            <a:ext cx="4805874" cy="3066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F8975A-BDA5-5840-0F0A-237282E6CB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648" y="1300909"/>
            <a:ext cx="3023878" cy="23349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913CB0-8E18-90D4-E88A-16E8592857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2" y="3727652"/>
            <a:ext cx="2248575" cy="33125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FD3BCE-5FA8-F9CC-3A51-D5B32F0CF9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338" y="3853472"/>
            <a:ext cx="3773784" cy="283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B0211E-9E50-05A8-4D9C-7A0AEBF816C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0082" y="3829733"/>
            <a:ext cx="2338910" cy="287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04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9EBDD-17F2-4775-BF94-C1579DF5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83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n-lt"/>
              </a:rPr>
              <a:t>Печатные 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42581-9539-4EC6-945E-5FD6A8A50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95" y="1077229"/>
            <a:ext cx="11516810" cy="5891514"/>
          </a:xfrm>
        </p:spPr>
        <p:txBody>
          <a:bodyPr>
            <a:normAutofit/>
          </a:bodyPr>
          <a:lstStyle/>
          <a:p>
            <a:r>
              <a:rPr lang="ru-RU" b="1" dirty="0"/>
              <a:t>4. Научная работа </a:t>
            </a:r>
            <a:r>
              <a:rPr lang="ru-RU" b="1" dirty="0">
                <a:solidFill>
                  <a:srgbClr val="FF0000"/>
                </a:solidFill>
              </a:rPr>
              <a:t>«Рузский уезд Московской губернии в эпоху Отечественной войны 1812 г.» </a:t>
            </a:r>
            <a:r>
              <a:rPr lang="ru-RU" b="1" dirty="0"/>
              <a:t>Сергея Малышкина создаёт полную картину событий и их последствий по теме, на каждый заявленный факт даётся ссылка. </a:t>
            </a:r>
          </a:p>
          <a:p>
            <a:r>
              <a:rPr lang="ru-RU" b="1" dirty="0"/>
              <a:t>5. В научном труде </a:t>
            </a:r>
            <a:r>
              <a:rPr lang="ru-RU" b="1" dirty="0">
                <a:solidFill>
                  <a:srgbClr val="FF0000"/>
                </a:solidFill>
              </a:rPr>
              <a:t>«Западные уезды Московской губернии после освобождения (ноябрь 1812 - март 1813 г.)» </a:t>
            </a:r>
            <a:r>
              <a:rPr lang="ru-RU" b="1" dirty="0"/>
              <a:t>директор «ЦГА Москвы» Болдина Е.Г. обстоятельно исследует состояние столичной губернии после наполеоновского нашествия на примере уездов, в августе 1812 г. оказавшихся на положении прифронтовых. </a:t>
            </a:r>
          </a:p>
          <a:p>
            <a:r>
              <a:rPr lang="ru-RU" b="1" dirty="0"/>
              <a:t>7. Книга И.В. Гаврилова </a:t>
            </a:r>
            <a:r>
              <a:rPr lang="ru-RU" b="1" dirty="0">
                <a:solidFill>
                  <a:srgbClr val="FF0000"/>
                </a:solidFill>
              </a:rPr>
              <a:t>«Руза. Отечественная война 1812 года» </a:t>
            </a:r>
            <a:r>
              <a:rPr lang="ru-RU" b="1" dirty="0"/>
              <a:t>содержит обилие информации, но это скорее художественное произведение, ссылок нет, хотя именно здесь отмечен факт прохождения наполеоновских отрядов через с. Горбово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64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82251-30D5-AEEB-B3A0-4A853248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99" y="-212391"/>
            <a:ext cx="11576801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Участие в НПК «Руза в Отечественной войне 1812 г.» 27.09.2025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36AB03-BDDD-7321-71B3-F27FD95F0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B82345E-8D1F-FBFC-13F0-57DF54F27E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9631" y="1061788"/>
            <a:ext cx="3550130" cy="276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9FBC20CE-5EBB-4437-21D5-A2ED47FDE1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00" y="1167015"/>
            <a:ext cx="2140895" cy="267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CAEAE752-8B1D-D840-81A2-307868B67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311BAC-FF07-37E9-8261-AC5DA63728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2650" y="1681163"/>
            <a:ext cx="5227496" cy="501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62AF3B-170E-88F4-B441-AAA2BD484B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400" y="4022212"/>
            <a:ext cx="5864600" cy="267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96908F-B117-424D-87BE-4577C25C19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2877" y="812128"/>
            <a:ext cx="1815055" cy="203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3F221A-DD88-3BE5-D185-F2FF174F9B55}"/>
              </a:ext>
            </a:extLst>
          </p:cNvPr>
          <p:cNvSpPr txBox="1"/>
          <p:nvPr/>
        </p:nvSpPr>
        <p:spPr>
          <a:xfrm>
            <a:off x="7411257" y="681581"/>
            <a:ext cx="6111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в краеведческом музее</a:t>
            </a:r>
          </a:p>
        </p:txBody>
      </p:sp>
    </p:spTree>
    <p:extLst>
      <p:ext uri="{BB962C8B-B14F-4D97-AF65-F5344CB8AC3E}">
        <p14:creationId xmlns:p14="http://schemas.microsoft.com/office/powerpoint/2010/main" val="39257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9011E-5F33-523F-DD2C-F18881669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951" y="0"/>
            <a:ext cx="9120852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1910 ратников </a:t>
            </a:r>
            <a:r>
              <a:rPr lang="ru-RU" sz="3200" b="1" dirty="0">
                <a:latin typeface="+mn-lt"/>
              </a:rPr>
              <a:t>Московской военной силы –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вклад в победу над Наполеоном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Рузского уезда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63A1AE3-8B46-4781-BD94-FA907801A4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735" y="1212825"/>
            <a:ext cx="4078960" cy="543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C625F5-49CC-0F2C-C34B-BFAA73D668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998" y="1212825"/>
            <a:ext cx="4078960" cy="543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BAB1798-6A4C-EF68-411E-F2FD5E9D9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4832" y="486313"/>
            <a:ext cx="2238001" cy="167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46B65-E108-0DE1-0A10-B0262C390B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377" y="3092116"/>
            <a:ext cx="449966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FF877-F423-B566-F63E-A7CAFB4FF1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478" y="3515119"/>
            <a:ext cx="1524132" cy="6218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540EB8-662D-A729-473D-4BD066A07D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158" y="3610716"/>
            <a:ext cx="2898645" cy="6675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77966A-53BC-1A78-535D-7487D0B2C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180" y="6303926"/>
            <a:ext cx="1092623" cy="4457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229FAB-8102-6246-BCC9-60F39CFCAB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962" y="4413436"/>
            <a:ext cx="1808346" cy="2336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86EDA4-D617-2C8A-DD1E-B80A664807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5799" y="3092116"/>
            <a:ext cx="1345027" cy="188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078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74BF3-DADD-48AA-2819-1043CB1E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70" y="5830093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Мини-экспедиция на </a:t>
            </a:r>
            <a:r>
              <a:rPr lang="ru-RU" sz="3200" b="1" dirty="0" err="1">
                <a:latin typeface="+mn-lt"/>
              </a:rPr>
              <a:t>Багратионовы</a:t>
            </a:r>
            <a:r>
              <a:rPr lang="ru-RU" sz="3200" b="1" dirty="0">
                <a:latin typeface="+mn-lt"/>
              </a:rPr>
              <a:t> флеши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836F6D-64B7-8AFE-7B64-F6773A367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E23A10F-6F5C-F549-87C5-80DE91DAD1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171" y="2505075"/>
            <a:ext cx="2763441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D9E897E-2F34-7953-D973-1E644B6A38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797E67-80B8-FA98-2092-B44FD3B1EC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943" y="275101"/>
            <a:ext cx="5135032" cy="3851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53D611-80EA-F8F9-272B-9069762529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51" y="250825"/>
            <a:ext cx="2763441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A007518-C639-4B53-DB14-8C3DDE5D64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0500" y="321298"/>
            <a:ext cx="3838112" cy="243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2601F0-ECC6-583B-16C5-315AC28A5D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312" y="3658803"/>
            <a:ext cx="2205218" cy="294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BA8CEB-648F-E8E0-144A-3BE8BCA36B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51" y="4097378"/>
            <a:ext cx="2753304" cy="206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02565E-FFC4-EC01-6061-BC4D55BE46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1" y="4834958"/>
            <a:ext cx="1231355" cy="600516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9256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643</Words>
  <Application>Microsoft Office PowerPoint</Application>
  <PresentationFormat>Широкоэкранный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  «Гроза двенадцатого года настала…»                   Отражение событий Отечественной войны 1812 года                                   в судьбах жителей прихода Казанского Храма,                                                     что в деревне Горбово Рузского уезда </vt:lpstr>
      <vt:lpstr>Презентация PowerPoint</vt:lpstr>
      <vt:lpstr>Цель исследования - отражение событий Отечественной войны 1812 года в судьбах жителей прихода Казанского Храма, что в деревне Горбово Рузского уезда </vt:lpstr>
      <vt:lpstr>Объект исследования – материалы, документы по истории прихода Казанского храма в с. Горбово Рузского района Московской области, предмет исследования – влияние событий Отечественной войны 1812 г. на жизнь прихожан</vt:lpstr>
      <vt:lpstr>Презентация PowerPoint</vt:lpstr>
      <vt:lpstr>Печатные источники</vt:lpstr>
      <vt:lpstr>Участие в НПК «Руза в Отечественной войне 1812 г.» 27.09.2025</vt:lpstr>
      <vt:lpstr>1910 ратников Московской военной силы –  вклад в победу над Наполеоном Рузского уезда</vt:lpstr>
      <vt:lpstr>Мини-экспедиция на Багратионовы флеши</vt:lpstr>
      <vt:lpstr>Памятный знак на Бородинском поле «Смоленскому и Московскому ополчениям»</vt:lpstr>
      <vt:lpstr>Презентация PowerPoint</vt:lpstr>
      <vt:lpstr>1812</vt:lpstr>
      <vt:lpstr>Презентация PowerPoint</vt:lpstr>
      <vt:lpstr>В Горбовском Казанском приходе венчано  в 1813 году  13 супружеств</vt:lpstr>
      <vt:lpstr>О сожжённых неприятелем  селениях для принятия  скорейших мер к их  восстановлению</vt:lpstr>
      <vt:lpstr>Презентация PowerPoint</vt:lpstr>
      <vt:lpstr>Благодарим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«Гроза двенадцатого года настала…»                   Отражение событий Отечественной войны 1812 года                                   в судьбах жителей прихода Казанского Храма,                                                     что в деревне Горбово Рузского уезда </dc:title>
  <dc:creator>Тимур Ивочкин</dc:creator>
  <cp:lastModifiedBy>Тимур Ивочкин</cp:lastModifiedBy>
  <cp:revision>26</cp:revision>
  <dcterms:created xsi:type="dcterms:W3CDTF">2025-09-23T19:16:34Z</dcterms:created>
  <dcterms:modified xsi:type="dcterms:W3CDTF">2025-12-19T18:00:04Z</dcterms:modified>
</cp:coreProperties>
</file>